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embeddings/oleObject3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60AF9-BD4E-0544-A11F-24F6BBB7390F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DCA33-A3A6-7849-8E91-34063A92C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9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12052-9F62-5F4F-8BB5-587767CA35DD}" type="slidenum">
              <a:rPr lang="en-US"/>
              <a:pPr/>
              <a:t>2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C28554-C0F2-7846-96DE-AA396024F1E5}" type="slidenum">
              <a:rPr lang="en-US"/>
              <a:pPr/>
              <a:t>3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FC315-7465-7042-9390-40B95CC3E893}" type="slidenum">
              <a:rPr lang="en-US"/>
              <a:pPr/>
              <a:t>4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F93DA-5BB3-D24E-B3AD-62B8FEE0D3F4}" type="slidenum">
              <a:rPr lang="en-US"/>
              <a:pPr/>
              <a:t>5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0512D-EDC2-4A42-8B63-6EBA3D4104EB}" type="slidenum">
              <a:rPr lang="en-US"/>
              <a:pPr/>
              <a:t>6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A970C7-DC85-EB4E-A3FB-3E7D0D12C4C8}" type="slidenum">
              <a:rPr lang="en-US"/>
              <a:pPr/>
              <a:t>7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1C581-5CBF-674A-B671-ADC1C004E770}" type="slidenum">
              <a:rPr lang="en-US"/>
              <a:pPr/>
              <a:t>8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8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3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9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4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0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5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4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BA96B-8717-AB44-A816-182C5F5EE232}" type="datetimeFigureOut">
              <a:rPr lang="en-US" smtClean="0"/>
              <a:t>05/12/15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0B85E-B451-2946-89D1-D51F8539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7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452" y="540164"/>
            <a:ext cx="7772400" cy="1470025"/>
          </a:xfrm>
        </p:spPr>
        <p:txBody>
          <a:bodyPr/>
          <a:lstStyle/>
          <a:p>
            <a:r>
              <a:rPr lang="en-US" dirty="0" smtClean="0"/>
              <a:t>Information Security - 2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79" y="2143538"/>
            <a:ext cx="8823738" cy="2682461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Topic: Architectural Aid to Secure Systems Engineering</a:t>
            </a:r>
          </a:p>
          <a:p>
            <a:r>
              <a:rPr lang="en-US" sz="2800" b="1" dirty="0" smtClean="0">
                <a:solidFill>
                  <a:srgbClr val="3366FF"/>
                </a:solidFill>
              </a:rPr>
              <a:t>V. Kamakoti</a:t>
            </a:r>
          </a:p>
          <a:p>
            <a:r>
              <a:rPr lang="en-US" sz="2800" b="1" dirty="0" smtClean="0">
                <a:solidFill>
                  <a:srgbClr val="008000"/>
                </a:solidFill>
              </a:rPr>
              <a:t>RISE LAB, Department of Computer Science and Engineering</a:t>
            </a:r>
          </a:p>
          <a:p>
            <a:r>
              <a:rPr lang="en-US" sz="2800" b="1" dirty="0" smtClean="0">
                <a:solidFill>
                  <a:srgbClr val="008000"/>
                </a:solidFill>
              </a:rPr>
              <a:t>IIT Madras</a:t>
            </a:r>
          </a:p>
          <a:p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Session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4: </a:t>
            </a:r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STACK smashing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50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Stack Frame.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3962400"/>
            <a:ext cx="7772400" cy="2514600"/>
          </a:xfrm>
        </p:spPr>
        <p:txBody>
          <a:bodyPr/>
          <a:lstStyle/>
          <a:p>
            <a:r>
              <a:rPr lang="en-US" sz="2400"/>
              <a:t>Pushed to stack on function CALL</a:t>
            </a:r>
          </a:p>
          <a:p>
            <a:r>
              <a:rPr lang="en-US" sz="2400"/>
              <a:t>The return address is copied to the CPU Instruction Pointer when the function returns and it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/>
              <a:t>s stack frame is POP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/>
              <a:t>d.</a:t>
            </a:r>
          </a:p>
          <a:p>
            <a:endParaRPr lang="en-US" sz="240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838200" y="1752600"/>
          <a:ext cx="6553200" cy="223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Bitmap Image" r:id="rId4" imgW="3962953" imgH="1352381" progId="Paint.Picture">
                  <p:embed/>
                </p:oleObj>
              </mc:Choice>
              <mc:Fallback>
                <p:oleObj name="Bitmap Image" r:id="rId4" imgW="3962953" imgH="13523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52600"/>
                        <a:ext cx="6553200" cy="223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0150724"/>
      </p:ext>
    </p:extLst>
  </p:cSld>
  <p:clrMapOvr>
    <a:masterClrMapping/>
  </p:clrMapOvr>
  <p:transition xmlns:p14="http://schemas.microsoft.com/office/powerpoint/2010/main">
    <p:pull dir="l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buffer overflow vulnerability.</a:t>
            </a:r>
            <a:br>
              <a:rPr lang="en-US"/>
            </a:b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00588"/>
            <a:ext cx="8229600" cy="1425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user injected data writes beyond the unchecked buffer length, overwriting the stack frame return address!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838200" y="1905000"/>
          <a:ext cx="7543800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Bitmap Image" r:id="rId4" imgW="3962953" imgH="1352381" progId="Paint.Picture">
                  <p:embed/>
                </p:oleObj>
              </mc:Choice>
              <mc:Fallback>
                <p:oleObj name="Bitmap Image" r:id="rId4" imgW="3962953" imgH="13523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05000"/>
                        <a:ext cx="7543800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0375475"/>
      </p:ext>
    </p:extLst>
  </p:cSld>
  <p:clrMapOvr>
    <a:masterClrMapping/>
  </p:clrMapOvr>
  <p:transition xmlns:p14="http://schemas.microsoft.com/office/powerpoint/2010/main">
    <p:pull dir="l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Take control.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229600" cy="2011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last byte of the buffer is the return address. </a:t>
            </a:r>
          </a:p>
          <a:p>
            <a:pPr>
              <a:lnSpc>
                <a:spcPct val="90000"/>
              </a:lnSpc>
            </a:pPr>
            <a:r>
              <a:rPr lang="en-US" sz="2800"/>
              <a:t>To run arbitrary code of the users choice, set to the address of the buffer.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914400" y="1752600"/>
          <a:ext cx="6858000" cy="234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Bitmap Image" r:id="rId4" imgW="3962953" imgH="1352381" progId="Paint.Picture">
                  <p:embed/>
                </p:oleObj>
              </mc:Choice>
              <mc:Fallback>
                <p:oleObj name="Bitmap Image" r:id="rId4" imgW="3962953" imgH="13523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6858000" cy="234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780468"/>
      </p:ext>
    </p:extLst>
  </p:cSld>
  <p:clrMapOvr>
    <a:masterClrMapping/>
  </p:clrMapOvr>
  <p:transition xmlns:p14="http://schemas.microsoft.com/office/powerpoint/2010/main">
    <p:pull dir="l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2"/>
          <p:cNvSpPr>
            <a:spLocks/>
          </p:cNvSpPr>
          <p:nvPr/>
        </p:nvSpPr>
        <p:spPr bwMode="auto">
          <a:xfrm>
            <a:off x="4276725" y="5573713"/>
            <a:ext cx="3214688" cy="1022350"/>
          </a:xfrm>
          <a:custGeom>
            <a:avLst/>
            <a:gdLst>
              <a:gd name="T0" fmla="*/ 0 w 2025"/>
              <a:gd name="T1" fmla="*/ 527 h 644"/>
              <a:gd name="T2" fmla="*/ 1074 w 2025"/>
              <a:gd name="T3" fmla="*/ 623 h 644"/>
              <a:gd name="T4" fmla="*/ 1876 w 2025"/>
              <a:gd name="T5" fmla="*/ 400 h 644"/>
              <a:gd name="T6" fmla="*/ 1966 w 2025"/>
              <a:gd name="T7" fmla="*/ 0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25" h="644">
                <a:moveTo>
                  <a:pt x="0" y="527"/>
                </a:moveTo>
                <a:cubicBezTo>
                  <a:pt x="179" y="543"/>
                  <a:pt x="761" y="644"/>
                  <a:pt x="1074" y="623"/>
                </a:cubicBezTo>
                <a:cubicBezTo>
                  <a:pt x="1387" y="602"/>
                  <a:pt x="1727" y="504"/>
                  <a:pt x="1876" y="400"/>
                </a:cubicBezTo>
                <a:cubicBezTo>
                  <a:pt x="2025" y="296"/>
                  <a:pt x="1947" y="83"/>
                  <a:pt x="196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34363" cy="914400"/>
          </a:xfrm>
        </p:spPr>
        <p:txBody>
          <a:bodyPr/>
          <a:lstStyle/>
          <a:p>
            <a:r>
              <a:rPr lang="en-US"/>
              <a:t>Stack Buffers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648200"/>
          </a:xfrm>
          <a:noFill/>
          <a:ln/>
        </p:spPr>
        <p:txBody>
          <a:bodyPr/>
          <a:lstStyle/>
          <a:p>
            <a:r>
              <a:rPr lang="en-US" sz="2200"/>
              <a:t>Suppose Web server contains this function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200"/>
              <a:t>	</a:t>
            </a:r>
            <a:r>
              <a:rPr lang="en-US" sz="2200" b="1">
                <a:latin typeface="Courier New" charset="0"/>
              </a:rPr>
              <a:t>	</a:t>
            </a:r>
            <a:r>
              <a:rPr lang="en-US" sz="2200" b="1">
                <a:solidFill>
                  <a:schemeClr val="bg2"/>
                </a:solidFill>
                <a:latin typeface="Courier New" charset="0"/>
              </a:rPr>
              <a:t>void </a:t>
            </a:r>
            <a:r>
              <a:rPr lang="en-US" sz="2200" b="1">
                <a:solidFill>
                  <a:srgbClr val="1F1ECC"/>
                </a:solidFill>
                <a:latin typeface="Courier New" charset="0"/>
              </a:rPr>
              <a:t>func(char *str)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b="1">
                <a:solidFill>
                  <a:srgbClr val="1F1ECC"/>
                </a:solidFill>
                <a:latin typeface="Courier New" charset="0"/>
              </a:rPr>
              <a:t>           char buf[126];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b="1">
                <a:solidFill>
                  <a:srgbClr val="1F1ECC"/>
                </a:solidFill>
                <a:latin typeface="Courier New" charset="0"/>
              </a:rPr>
              <a:t>           strcpy(buf,str);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b="1">
                <a:solidFill>
                  <a:srgbClr val="1F1ECC"/>
                </a:solidFill>
                <a:latin typeface="Courier New" charset="0"/>
              </a:rPr>
              <a:t>     	}</a:t>
            </a:r>
          </a:p>
          <a:p>
            <a:r>
              <a:rPr lang="en-US" sz="2200"/>
              <a:t>When this function is invoked, a new </a:t>
            </a:r>
            <a:r>
              <a:rPr lang="en-US" sz="2200">
                <a:solidFill>
                  <a:srgbClr val="1F1ECC"/>
                </a:solidFill>
              </a:rPr>
              <a:t>frame</a:t>
            </a:r>
            <a:r>
              <a:rPr lang="en-US" sz="2200"/>
              <a:t> with local variables is pushed onto the stack</a:t>
            </a:r>
            <a:endParaRPr lang="en-US" sz="2200" b="1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5334000" y="2209800"/>
            <a:ext cx="2538413" cy="531813"/>
          </a:xfrm>
          <a:prstGeom prst="wedgeRectCallout">
            <a:avLst>
              <a:gd name="adj1" fmla="val -80333"/>
              <a:gd name="adj2" fmla="val 39551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latin typeface="Tahoma" charset="0"/>
              </a:rPr>
              <a:t>Allocate local buffer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latin typeface="Tahoma" charset="0"/>
              </a:rPr>
              <a:t>(126 bytes reserved on stack)</a:t>
            </a: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18125" y="2895600"/>
            <a:ext cx="2682875" cy="296863"/>
          </a:xfrm>
          <a:prstGeom prst="wedgeRectCallout">
            <a:avLst>
              <a:gd name="adj1" fmla="val -69292"/>
              <a:gd name="adj2" fmla="val -15241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latin typeface="Tahoma" charset="0"/>
              </a:rPr>
              <a:t>Copy argument into local buffer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1447800" y="4843463"/>
            <a:ext cx="670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1447800" y="5529263"/>
            <a:ext cx="670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7696200" y="4876800"/>
            <a:ext cx="836613" cy="642938"/>
          </a:xfrm>
          <a:prstGeom prst="wedgeRectCallout">
            <a:avLst>
              <a:gd name="adj1" fmla="val -69546"/>
              <a:gd name="adj2" fmla="val -1518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latin typeface="Tahoma" charset="0"/>
              </a:rPr>
              <a:t>Top of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latin typeface="Tahoma" charset="0"/>
              </a:rPr>
              <a:t>stack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2057400" y="4691063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5562600" y="4487863"/>
            <a:ext cx="2071688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600">
                <a:latin typeface="Tahoma" charset="0"/>
              </a:rPr>
              <a:t>Stack grows this way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08150" y="4843463"/>
            <a:ext cx="2286000" cy="685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charset="0"/>
              </a:rPr>
              <a:t>buf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4010025" y="4843463"/>
            <a:ext cx="746125" cy="685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charset="0"/>
              </a:rPr>
              <a:t>sfp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4772025" y="4843463"/>
            <a:ext cx="746125" cy="685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000">
                <a:latin typeface="Tahoma" charset="0"/>
              </a:rPr>
              <a:t>ret</a:t>
            </a:r>
          </a:p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000">
                <a:latin typeface="Tahoma" charset="0"/>
              </a:rPr>
              <a:t>addr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5534025" y="4843463"/>
            <a:ext cx="746125" cy="685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charset="0"/>
              </a:rPr>
              <a:t>str</a:t>
            </a:r>
          </a:p>
        </p:txBody>
      </p:sp>
      <p:sp>
        <p:nvSpPr>
          <p:cNvPr id="28688" name="AutoShape 16"/>
          <p:cNvSpPr>
            <a:spLocks/>
          </p:cNvSpPr>
          <p:nvPr/>
        </p:nvSpPr>
        <p:spPr bwMode="auto">
          <a:xfrm rot="5400000">
            <a:off x="2774950" y="4648200"/>
            <a:ext cx="152400" cy="2133600"/>
          </a:xfrm>
          <a:prstGeom prst="rightBrace">
            <a:avLst>
              <a:gd name="adj1" fmla="val 116667"/>
              <a:gd name="adj2" fmla="val 49995"/>
            </a:avLst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2165350" y="5791200"/>
            <a:ext cx="1497013" cy="312738"/>
          </a:xfrm>
          <a:prstGeom prst="wedgeRectCallout">
            <a:avLst>
              <a:gd name="adj1" fmla="val -69292"/>
              <a:gd name="adj2" fmla="val -1524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600">
                <a:latin typeface="Tahoma" charset="0"/>
              </a:rPr>
              <a:t>Local variables</a:t>
            </a:r>
          </a:p>
        </p:txBody>
      </p:sp>
      <p:sp>
        <p:nvSpPr>
          <p:cNvPr id="28690" name="AutoShape 18"/>
          <p:cNvSpPr>
            <a:spLocks/>
          </p:cNvSpPr>
          <p:nvPr/>
        </p:nvSpPr>
        <p:spPr bwMode="auto">
          <a:xfrm rot="5400000">
            <a:off x="4298950" y="5334000"/>
            <a:ext cx="152400" cy="762000"/>
          </a:xfrm>
          <a:prstGeom prst="rightBrace">
            <a:avLst>
              <a:gd name="adj1" fmla="val 41667"/>
              <a:gd name="adj2" fmla="val 49995"/>
            </a:avLst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 descr="20%"/>
          <p:cNvSpPr>
            <a:spLocks noChangeArrowheads="1"/>
          </p:cNvSpPr>
          <p:nvPr/>
        </p:nvSpPr>
        <p:spPr bwMode="auto">
          <a:xfrm>
            <a:off x="6400800" y="4953000"/>
            <a:ext cx="1295400" cy="533400"/>
          </a:xfrm>
          <a:prstGeom prst="rect">
            <a:avLst/>
          </a:prstGeom>
          <a:pattFill prst="pct20">
            <a:fgClr>
              <a:schemeClr val="tx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 i="1">
                <a:latin typeface="Tahoma" charset="0"/>
              </a:rPr>
              <a:t>Frame of the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 i="1">
                <a:latin typeface="Tahoma" charset="0"/>
              </a:rPr>
              <a:t>calling function</a:t>
            </a:r>
          </a:p>
        </p:txBody>
      </p:sp>
      <p:sp>
        <p:nvSpPr>
          <p:cNvPr id="28692" name="AutoShape 20"/>
          <p:cNvSpPr>
            <a:spLocks/>
          </p:cNvSpPr>
          <p:nvPr/>
        </p:nvSpPr>
        <p:spPr bwMode="auto">
          <a:xfrm rot="5400000">
            <a:off x="5060950" y="5410200"/>
            <a:ext cx="152400" cy="609600"/>
          </a:xfrm>
          <a:prstGeom prst="rightBrace">
            <a:avLst>
              <a:gd name="adj1" fmla="val 33333"/>
              <a:gd name="adj2" fmla="val 49995"/>
            </a:avLst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AutoShape 21"/>
          <p:cNvSpPr>
            <a:spLocks noChangeArrowheads="1"/>
          </p:cNvSpPr>
          <p:nvPr/>
        </p:nvSpPr>
        <p:spPr bwMode="auto">
          <a:xfrm>
            <a:off x="4643438" y="5837238"/>
            <a:ext cx="1038225" cy="881062"/>
          </a:xfrm>
          <a:prstGeom prst="wedgeRectCallout">
            <a:avLst>
              <a:gd name="adj1" fmla="val -69269"/>
              <a:gd name="adj2" fmla="val -1540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latin typeface="Tahoma" charset="0"/>
              </a:rPr>
              <a:t>Execute </a:t>
            </a:r>
          </a:p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latin typeface="Tahoma" charset="0"/>
              </a:rPr>
              <a:t>code at </a:t>
            </a:r>
          </a:p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latin typeface="Tahoma" charset="0"/>
              </a:rPr>
              <a:t>this address </a:t>
            </a:r>
          </a:p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latin typeface="Tahoma" charset="0"/>
              </a:rPr>
              <a:t>after func()</a:t>
            </a:r>
          </a:p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latin typeface="Tahoma" charset="0"/>
              </a:rPr>
              <a:t>finishes</a:t>
            </a:r>
          </a:p>
        </p:txBody>
      </p:sp>
      <p:sp>
        <p:nvSpPr>
          <p:cNvPr id="28694" name="AutoShape 22"/>
          <p:cNvSpPr>
            <a:spLocks/>
          </p:cNvSpPr>
          <p:nvPr/>
        </p:nvSpPr>
        <p:spPr bwMode="auto">
          <a:xfrm rot="5400000">
            <a:off x="5861050" y="5295900"/>
            <a:ext cx="152400" cy="838200"/>
          </a:xfrm>
          <a:prstGeom prst="rightBrace">
            <a:avLst>
              <a:gd name="adj1" fmla="val 45833"/>
              <a:gd name="adj2" fmla="val 49995"/>
            </a:avLst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5564188" y="5837238"/>
            <a:ext cx="9112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latin typeface="Tahoma" charset="0"/>
              </a:rPr>
              <a:t>Arguments</a:t>
            </a:r>
          </a:p>
        </p:txBody>
      </p:sp>
      <p:sp>
        <p:nvSpPr>
          <p:cNvPr id="28696" name="AutoShape 24"/>
          <p:cNvSpPr>
            <a:spLocks noChangeArrowheads="1"/>
          </p:cNvSpPr>
          <p:nvPr/>
        </p:nvSpPr>
        <p:spPr bwMode="auto">
          <a:xfrm>
            <a:off x="3917950" y="5837238"/>
            <a:ext cx="838200" cy="550862"/>
          </a:xfrm>
          <a:prstGeom prst="wedgeRectCallout">
            <a:avLst>
              <a:gd name="adj1" fmla="val -69250"/>
              <a:gd name="adj2" fmla="val -1548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latin typeface="Tahoma" charset="0"/>
              </a:rPr>
              <a:t>Pointer to</a:t>
            </a:r>
          </a:p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latin typeface="Tahoma" charset="0"/>
              </a:rPr>
              <a:t>previous</a:t>
            </a:r>
          </a:p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latin typeface="Tahoma" charset="0"/>
              </a:rPr>
              <a:t>frame</a:t>
            </a:r>
          </a:p>
        </p:txBody>
      </p:sp>
    </p:spTree>
    <p:extLst>
      <p:ext uri="{BB962C8B-B14F-4D97-AF65-F5344CB8AC3E}">
        <p14:creationId xmlns:p14="http://schemas.microsoft.com/office/powerpoint/2010/main" val="3579390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34363" cy="914400"/>
          </a:xfrm>
        </p:spPr>
        <p:txBody>
          <a:bodyPr/>
          <a:lstStyle/>
          <a:p>
            <a:r>
              <a:rPr lang="en-US"/>
              <a:t>What If Buffer is Overstuffed?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648200"/>
          </a:xfrm>
          <a:noFill/>
          <a:ln/>
        </p:spPr>
        <p:txBody>
          <a:bodyPr/>
          <a:lstStyle/>
          <a:p>
            <a:r>
              <a:rPr lang="en-US" sz="2200"/>
              <a:t>Memory pointed to by str is copied onto stack…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200"/>
              <a:t>	</a:t>
            </a:r>
            <a:r>
              <a:rPr lang="en-US" sz="2200" b="1">
                <a:latin typeface="Courier New" charset="0"/>
              </a:rPr>
              <a:t>	</a:t>
            </a:r>
            <a:r>
              <a:rPr lang="en-US" sz="2200" b="1">
                <a:solidFill>
                  <a:srgbClr val="1F1ECC"/>
                </a:solidFill>
                <a:latin typeface="Courier New" charset="0"/>
              </a:rPr>
              <a:t>void func(char *str)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b="1">
                <a:solidFill>
                  <a:srgbClr val="1F1ECC"/>
                </a:solidFill>
                <a:latin typeface="Courier New" charset="0"/>
              </a:rPr>
              <a:t>           char buf[126];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b="1">
                <a:solidFill>
                  <a:srgbClr val="1F1ECC"/>
                </a:solidFill>
                <a:latin typeface="Courier New" charset="0"/>
              </a:rPr>
              <a:t>           strcpy(buf,str);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b="1">
                <a:solidFill>
                  <a:srgbClr val="1F1ECC"/>
                </a:solidFill>
                <a:latin typeface="Courier New" charset="0"/>
              </a:rPr>
              <a:t>     	}</a:t>
            </a:r>
          </a:p>
          <a:p>
            <a:r>
              <a:rPr lang="en-US" sz="2200"/>
              <a:t>If a string longer than 126 bytes is copied into buffer, it will overwrite adjacent stack locations</a:t>
            </a:r>
            <a:endParaRPr lang="en-US" sz="2200" b="1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5257800" y="2133600"/>
            <a:ext cx="3552825" cy="531813"/>
          </a:xfrm>
          <a:prstGeom prst="wedgeRectCallout">
            <a:avLst>
              <a:gd name="adj1" fmla="val -56625"/>
              <a:gd name="adj2" fmla="val 33880"/>
            </a:avLst>
          </a:prstGeom>
          <a:noFill/>
          <a:ln w="12700">
            <a:solidFill>
              <a:schemeClr val="hlink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3D15"/>
                </a:solidFill>
                <a:latin typeface="Tahoma" charset="0"/>
              </a:rPr>
              <a:t>strcpy does NOT check whether the string 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3D15"/>
                </a:solidFill>
                <a:latin typeface="Tahoma" charset="0"/>
              </a:rPr>
              <a:t>at *str contains fewer than 126 characters</a:t>
            </a: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1447800" y="4843463"/>
            <a:ext cx="670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1447800" y="5529263"/>
            <a:ext cx="670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1752600" y="4876800"/>
            <a:ext cx="2286000" cy="6096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charset="0"/>
              </a:rPr>
              <a:t>buf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5578475" y="4843463"/>
            <a:ext cx="746125" cy="685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charset="0"/>
              </a:rPr>
              <a:t>str</a:t>
            </a:r>
          </a:p>
        </p:txBody>
      </p:sp>
      <p:sp>
        <p:nvSpPr>
          <p:cNvPr id="30729" name="AutoShape 9"/>
          <p:cNvSpPr>
            <a:spLocks/>
          </p:cNvSpPr>
          <p:nvPr/>
        </p:nvSpPr>
        <p:spPr bwMode="auto">
          <a:xfrm rot="5400000">
            <a:off x="5105400" y="5410200"/>
            <a:ext cx="152400" cy="609600"/>
          </a:xfrm>
          <a:prstGeom prst="rightBrace">
            <a:avLst>
              <a:gd name="adj1" fmla="val 33333"/>
              <a:gd name="adj2" fmla="val 49995"/>
            </a:avLst>
          </a:prstGeom>
          <a:noFill/>
          <a:ln w="28575">
            <a:solidFill>
              <a:schemeClr val="hlink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4381500" y="5837238"/>
            <a:ext cx="1408113" cy="550862"/>
          </a:xfrm>
          <a:prstGeom prst="wedgeRectCallout">
            <a:avLst>
              <a:gd name="adj1" fmla="val -69269"/>
              <a:gd name="adj2" fmla="val -1540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solidFill>
                  <a:schemeClr val="hlink"/>
                </a:solidFill>
                <a:latin typeface="Tahoma" charset="0"/>
              </a:rPr>
              <a:t>This will be</a:t>
            </a:r>
          </a:p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solidFill>
                  <a:schemeClr val="hlink"/>
                </a:solidFill>
                <a:latin typeface="Tahoma" charset="0"/>
              </a:rPr>
              <a:t>interpreted</a:t>
            </a:r>
          </a:p>
          <a:p>
            <a:pPr algn="ctr" eaLnBrk="0" hangingPunct="0">
              <a:lnSpc>
                <a:spcPct val="7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200">
                <a:solidFill>
                  <a:schemeClr val="hlink"/>
                </a:solidFill>
                <a:latin typeface="Tahoma" charset="0"/>
              </a:rPr>
              <a:t>as return address!</a:t>
            </a:r>
          </a:p>
        </p:txBody>
      </p:sp>
      <p:sp>
        <p:nvSpPr>
          <p:cNvPr id="30731" name="Rectangle 11" descr="Large checker board"/>
          <p:cNvSpPr>
            <a:spLocks noChangeArrowheads="1"/>
          </p:cNvSpPr>
          <p:nvPr/>
        </p:nvSpPr>
        <p:spPr bwMode="auto">
          <a:xfrm>
            <a:off x="4038600" y="4876800"/>
            <a:ext cx="1676400" cy="609600"/>
          </a:xfrm>
          <a:prstGeom prst="rect">
            <a:avLst/>
          </a:prstGeom>
          <a:pattFill prst="lgCheck">
            <a:fgClr>
              <a:srgbClr val="FFCCCC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charset="0"/>
              </a:rPr>
              <a:t>overflow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4876800" y="4800600"/>
            <a:ext cx="685800" cy="804863"/>
          </a:xfrm>
          <a:prstGeom prst="rect">
            <a:avLst/>
          </a:prstGeom>
          <a:noFill/>
          <a:ln w="6350">
            <a:solidFill>
              <a:schemeClr val="hlink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accent2"/>
              </a:buClr>
            </a:pPr>
            <a:endParaRPr lang="en-US" sz="2000">
              <a:latin typeface="Tahoma" charset="0"/>
            </a:endParaRPr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7696200" y="4876800"/>
            <a:ext cx="836613" cy="642938"/>
          </a:xfrm>
          <a:prstGeom prst="wedgeRectCallout">
            <a:avLst>
              <a:gd name="adj1" fmla="val -69546"/>
              <a:gd name="adj2" fmla="val -1518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latin typeface="Tahoma" charset="0"/>
              </a:rPr>
              <a:t>Top of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latin typeface="Tahoma" charset="0"/>
              </a:rPr>
              <a:t>stack</a:t>
            </a:r>
          </a:p>
        </p:txBody>
      </p:sp>
      <p:sp>
        <p:nvSpPr>
          <p:cNvPr id="30734" name="Rectangle 14" descr="20%"/>
          <p:cNvSpPr>
            <a:spLocks noChangeArrowheads="1"/>
          </p:cNvSpPr>
          <p:nvPr/>
        </p:nvSpPr>
        <p:spPr bwMode="auto">
          <a:xfrm>
            <a:off x="6400800" y="4953000"/>
            <a:ext cx="1295400" cy="533400"/>
          </a:xfrm>
          <a:prstGeom prst="rect">
            <a:avLst/>
          </a:prstGeom>
          <a:pattFill prst="pct20">
            <a:fgClr>
              <a:schemeClr val="tx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 i="1">
                <a:latin typeface="Tahoma" charset="0"/>
              </a:rPr>
              <a:t>Frame of the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 i="1">
                <a:latin typeface="Tahoma" charset="0"/>
              </a:rPr>
              <a:t>calling function</a:t>
            </a:r>
          </a:p>
        </p:txBody>
      </p:sp>
    </p:spTree>
    <p:extLst>
      <p:ext uri="{BB962C8B-B14F-4D97-AF65-F5344CB8AC3E}">
        <p14:creationId xmlns:p14="http://schemas.microsoft.com/office/powerpoint/2010/main" val="1517428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Large checker board"/>
          <p:cNvSpPr>
            <a:spLocks noChangeArrowheads="1"/>
          </p:cNvSpPr>
          <p:nvPr/>
        </p:nvSpPr>
        <p:spPr bwMode="auto">
          <a:xfrm>
            <a:off x="4013200" y="3352800"/>
            <a:ext cx="1676400" cy="609600"/>
          </a:xfrm>
          <a:prstGeom prst="rect">
            <a:avLst/>
          </a:prstGeom>
          <a:pattFill prst="lgCheck">
            <a:fgClr>
              <a:srgbClr val="FFCCCC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</a:pPr>
            <a:endParaRPr lang="en-US" sz="2400">
              <a:latin typeface="Tahoma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34363" cy="914400"/>
          </a:xfrm>
        </p:spPr>
        <p:txBody>
          <a:bodyPr/>
          <a:lstStyle/>
          <a:p>
            <a:r>
              <a:rPr lang="en-US"/>
              <a:t>Executing Attack Code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1295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Suppose buffer contains attacker-created string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For example, *str contains a string received from the network as input to some network service daemon</a:t>
            </a:r>
          </a:p>
          <a:p>
            <a:pPr lvl="1">
              <a:lnSpc>
                <a:spcPct val="90000"/>
              </a:lnSpc>
            </a:pPr>
            <a:endParaRPr lang="en-US" sz="1800"/>
          </a:p>
          <a:p>
            <a:pPr lvl="1">
              <a:lnSpc>
                <a:spcPct val="90000"/>
              </a:lnSpc>
            </a:pPr>
            <a:endParaRPr lang="en-US" sz="1800"/>
          </a:p>
          <a:p>
            <a:pPr lvl="1">
              <a:lnSpc>
                <a:spcPct val="90000"/>
              </a:lnSpc>
            </a:pPr>
            <a:endParaRPr lang="en-US" sz="1800"/>
          </a:p>
          <a:p>
            <a:pPr lvl="1">
              <a:lnSpc>
                <a:spcPct val="90000"/>
              </a:lnSpc>
            </a:pPr>
            <a:endParaRPr lang="en-US" sz="1800"/>
          </a:p>
          <a:p>
            <a:pPr lvl="1">
              <a:lnSpc>
                <a:spcPct val="90000"/>
              </a:lnSpc>
              <a:buFontTx/>
              <a:buNone/>
            </a:pPr>
            <a:endParaRPr lang="en-US" sz="1800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447800" y="3332163"/>
            <a:ext cx="670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447800" y="4017963"/>
            <a:ext cx="670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727200" y="3365500"/>
            <a:ext cx="2286000" cy="6096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charset="0"/>
              </a:rPr>
              <a:t>code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5553075" y="3332163"/>
            <a:ext cx="746125" cy="685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Tahoma" charset="0"/>
              </a:rPr>
              <a:t>str</a:t>
            </a:r>
          </a:p>
        </p:txBody>
      </p:sp>
      <p:sp>
        <p:nvSpPr>
          <p:cNvPr id="32777" name="Rectangle 9" descr="20%"/>
          <p:cNvSpPr>
            <a:spLocks noChangeArrowheads="1"/>
          </p:cNvSpPr>
          <p:nvPr/>
        </p:nvSpPr>
        <p:spPr bwMode="auto">
          <a:xfrm>
            <a:off x="6400800" y="3429000"/>
            <a:ext cx="1295400" cy="533400"/>
          </a:xfrm>
          <a:prstGeom prst="rect">
            <a:avLst/>
          </a:prstGeom>
          <a:pattFill prst="pct20">
            <a:fgClr>
              <a:schemeClr val="tx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 i="1">
                <a:latin typeface="Tahoma" charset="0"/>
              </a:rPr>
              <a:t>Frame of the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 i="1">
                <a:latin typeface="Tahoma" charset="0"/>
              </a:rPr>
              <a:t>calling function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4775200" y="3289300"/>
            <a:ext cx="685800" cy="80486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000">
                <a:latin typeface="Tahoma" charset="0"/>
              </a:rPr>
              <a:t>ret</a:t>
            </a:r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>
            <a:off x="533400" y="4114800"/>
            <a:ext cx="3429000" cy="766763"/>
          </a:xfrm>
          <a:prstGeom prst="wedgeRectCallout">
            <a:avLst>
              <a:gd name="adj1" fmla="val 15324"/>
              <a:gd name="adj2" fmla="val -82713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latin typeface="Tahoma" charset="0"/>
              </a:rPr>
              <a:t>Attacker puts actual assembly 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latin typeface="Tahoma" charset="0"/>
              </a:rPr>
              <a:t>instructions into his input string, e.g.,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latin typeface="Tahoma" charset="0"/>
              </a:rPr>
              <a:t>binary code of </a:t>
            </a:r>
            <a:r>
              <a:rPr lang="en-US" sz="1400">
                <a:solidFill>
                  <a:srgbClr val="1F1ECC"/>
                </a:solidFill>
                <a:latin typeface="Tahoma" charset="0"/>
              </a:rPr>
              <a:t>execve(</a:t>
            </a:r>
            <a:r>
              <a:rPr lang="ja-JP" altLang="en-US" sz="1400">
                <a:solidFill>
                  <a:srgbClr val="1F1ECC"/>
                </a:solidFill>
                <a:latin typeface="Tahoma" charset="0"/>
              </a:rPr>
              <a:t>“</a:t>
            </a:r>
            <a:r>
              <a:rPr lang="en-US" sz="1400">
                <a:solidFill>
                  <a:srgbClr val="1F1ECC"/>
                </a:solidFill>
                <a:latin typeface="Tahoma" charset="0"/>
              </a:rPr>
              <a:t>/bin/sh</a:t>
            </a:r>
            <a:r>
              <a:rPr lang="ja-JP" altLang="en-US" sz="1400">
                <a:solidFill>
                  <a:srgbClr val="1F1ECC"/>
                </a:solidFill>
                <a:latin typeface="Tahoma" charset="0"/>
              </a:rPr>
              <a:t>”</a:t>
            </a:r>
            <a:r>
              <a:rPr lang="en-US" sz="1400">
                <a:solidFill>
                  <a:srgbClr val="1F1ECC"/>
                </a:solidFill>
                <a:latin typeface="Tahoma" charset="0"/>
              </a:rPr>
              <a:t>)</a:t>
            </a:r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4343400" y="4191000"/>
            <a:ext cx="2622550" cy="1001713"/>
          </a:xfrm>
          <a:prstGeom prst="wedgeRectCallout">
            <a:avLst>
              <a:gd name="adj1" fmla="val -20278"/>
              <a:gd name="adj2" fmla="val -6331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latin typeface="Tahoma" charset="0"/>
              </a:rPr>
              <a:t>In the overflow, a </a:t>
            </a:r>
            <a:r>
              <a:rPr lang="en-US" sz="1400">
                <a:solidFill>
                  <a:srgbClr val="1F1ECC"/>
                </a:solidFill>
                <a:latin typeface="Tahoma" charset="0"/>
              </a:rPr>
              <a:t>pointer back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1F1ECC"/>
                </a:solidFill>
                <a:latin typeface="Tahoma" charset="0"/>
              </a:rPr>
              <a:t>into the buffer</a:t>
            </a:r>
            <a:r>
              <a:rPr lang="en-US" sz="1400">
                <a:latin typeface="Tahoma" charset="0"/>
              </a:rPr>
              <a:t> appears in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latin typeface="Tahoma" charset="0"/>
              </a:rPr>
              <a:t>the location where the system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latin typeface="Tahoma" charset="0"/>
              </a:rPr>
              <a:t>expects to find return address</a:t>
            </a:r>
            <a:endParaRPr lang="en-US" sz="1400">
              <a:solidFill>
                <a:schemeClr val="hlink"/>
              </a:solidFill>
              <a:latin typeface="Tahoma" charset="0"/>
            </a:endParaRPr>
          </a:p>
        </p:txBody>
      </p:sp>
      <p:sp>
        <p:nvSpPr>
          <p:cNvPr id="32781" name="Freeform 13"/>
          <p:cNvSpPr>
            <a:spLocks/>
          </p:cNvSpPr>
          <p:nvPr/>
        </p:nvSpPr>
        <p:spPr bwMode="auto">
          <a:xfrm>
            <a:off x="2541588" y="3124200"/>
            <a:ext cx="2552700" cy="433388"/>
          </a:xfrm>
          <a:custGeom>
            <a:avLst/>
            <a:gdLst>
              <a:gd name="T0" fmla="*/ 1608 w 1608"/>
              <a:gd name="T1" fmla="*/ 300 h 336"/>
              <a:gd name="T2" fmla="*/ 1605 w 1608"/>
              <a:gd name="T3" fmla="*/ 1 h 336"/>
              <a:gd name="T4" fmla="*/ 3 w 1608"/>
              <a:gd name="T5" fmla="*/ 0 h 336"/>
              <a:gd name="T6" fmla="*/ 0 w 1608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08" h="336">
                <a:moveTo>
                  <a:pt x="1608" y="300"/>
                </a:moveTo>
                <a:lnTo>
                  <a:pt x="1605" y="1"/>
                </a:lnTo>
                <a:lnTo>
                  <a:pt x="3" y="0"/>
                </a:lnTo>
                <a:lnTo>
                  <a:pt x="0" y="33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7924800" y="3352800"/>
            <a:ext cx="836613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latin typeface="Tahoma" charset="0"/>
              </a:rPr>
              <a:t>Top of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latin typeface="Tahoma" charset="0"/>
              </a:rPr>
              <a:t>stack</a:t>
            </a: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685800" y="5181600"/>
            <a:ext cx="7620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 When function exits, code in the buffer will be </a:t>
            </a:r>
          </a:p>
          <a:p>
            <a:pPr>
              <a:lnSpc>
                <a:spcPct val="60000"/>
              </a:lnSpc>
              <a:spcBef>
                <a:spcPct val="20000"/>
              </a:spcBef>
            </a:pPr>
            <a:r>
              <a:rPr lang="en-US" sz="2400"/>
              <a:t>    executed, giving attacker a shell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FF0000"/>
                </a:solidFill>
              </a:rPr>
              <a:t>Root shell</a:t>
            </a:r>
            <a:r>
              <a:rPr lang="en-US" sz="2000"/>
              <a:t> if the victim program is setuid root</a:t>
            </a:r>
          </a:p>
        </p:txBody>
      </p:sp>
    </p:spTree>
    <p:extLst>
      <p:ext uri="{BB962C8B-B14F-4D97-AF65-F5344CB8AC3E}">
        <p14:creationId xmlns:p14="http://schemas.microsoft.com/office/powerpoint/2010/main" val="2921481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Spawn a shell.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Write code such that a shell is spawned.</a:t>
            </a:r>
          </a:p>
          <a:p>
            <a:pPr lvl="1"/>
            <a:r>
              <a:rPr lang="en-US" sz="2000" dirty="0"/>
              <a:t>provides platform independent code to spawn a shell.</a:t>
            </a:r>
          </a:p>
          <a:p>
            <a:r>
              <a:rPr lang="en-US" sz="2400" dirty="0"/>
              <a:t>Shell command is executed in the program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s security context .</a:t>
            </a:r>
          </a:p>
          <a:p>
            <a:pPr lvl="1"/>
            <a:r>
              <a:rPr lang="en-US" sz="2000" dirty="0"/>
              <a:t>Allows user impersonation</a:t>
            </a:r>
          </a:p>
          <a:p>
            <a:pPr lvl="1"/>
            <a:r>
              <a:rPr lang="en-US" sz="2000" dirty="0"/>
              <a:t>If program is running as root, the user now has total control of the host!</a:t>
            </a:r>
          </a:p>
          <a:p>
            <a:pPr lvl="1"/>
            <a:r>
              <a:rPr lang="en-US" sz="2000" dirty="0"/>
              <a:t>Establish a </a:t>
            </a:r>
            <a:r>
              <a:rPr lang="en-US" sz="2000" dirty="0" smtClean="0"/>
              <a:t>Virtual Machine based Root Kit (VMBR) </a:t>
            </a:r>
          </a:p>
          <a:p>
            <a:pPr lvl="2"/>
            <a:r>
              <a:rPr lang="en-US" sz="1600" dirty="0" smtClean="0"/>
              <a:t>Learn it in Next Session</a:t>
            </a:r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2769106"/>
      </p:ext>
    </p:extLst>
  </p:cSld>
  <p:clrMapOvr>
    <a:masterClrMapping/>
  </p:clrMapOvr>
  <p:transition xmlns:p14="http://schemas.microsoft.com/office/powerpoint/2010/main">
    <p:pull dir="l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48" y="262689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End of </a:t>
            </a:r>
            <a:r>
              <a:rPr lang="en-US" smtClean="0"/>
              <a:t>Session-4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5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417</Words>
  <Application>Microsoft Macintosh PowerPoint</Application>
  <PresentationFormat>On-screen Show (4:3)</PresentationFormat>
  <Paragraphs>102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Bitmap Image</vt:lpstr>
      <vt:lpstr>Information Security - 2</vt:lpstr>
      <vt:lpstr>A Stack Frame.</vt:lpstr>
      <vt:lpstr>The buffer overflow vulnerability. </vt:lpstr>
      <vt:lpstr>Take control.</vt:lpstr>
      <vt:lpstr>Stack Buffers</vt:lpstr>
      <vt:lpstr>What If Buffer is Overstuffed?</vt:lpstr>
      <vt:lpstr>Executing Attack Code</vt:lpstr>
      <vt:lpstr>Spawn a shell.</vt:lpstr>
      <vt:lpstr>End of Session-4 Thank You</vt:lpstr>
    </vt:vector>
  </TitlesOfParts>
  <Company>iitm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Security - 2</dc:title>
  <dc:creator>kamakoti veezhin athan</dc:creator>
  <cp:lastModifiedBy>kamakoti veezhin athan</cp:lastModifiedBy>
  <cp:revision>8</cp:revision>
  <dcterms:created xsi:type="dcterms:W3CDTF">2015-12-05T01:32:01Z</dcterms:created>
  <dcterms:modified xsi:type="dcterms:W3CDTF">2015-12-05T05:35:50Z</dcterms:modified>
</cp:coreProperties>
</file>